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264" r:id="rId33"/>
    <p:sldId id="265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bre" charset="1" panose="02000506060000020004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Gabriel Sans Condensed" charset="1" panose="02000000000000000000"/>
      <p:regular r:id="rId17"/>
    </p:embeddedFont>
    <p:embeddedFont>
      <p:font typeface="Gabriel Sans Condensed Bold" charset="1" panose="02000000000000000000"/>
      <p:regular r:id="rId18"/>
    </p:embeddedFont>
    <p:embeddedFont>
      <p:font typeface="Gabriel Sans Condensed Italics" charset="1" panose="02000000000000000000"/>
      <p:regular r:id="rId19"/>
    </p:embeddedFont>
    <p:embeddedFont>
      <p:font typeface="Gabriel Sans Condensed Bold Italics" charset="1" panose="02000000000000000000"/>
      <p:regular r:id="rId20"/>
    </p:embeddedFont>
    <p:embeddedFont>
      <p:font typeface="Gabriel Sans Condensed Thin" charset="1" panose="02000000000000000000"/>
      <p:regular r:id="rId21"/>
    </p:embeddedFont>
    <p:embeddedFont>
      <p:font typeface="Gabriel Sans Condensed Thin Italics" charset="1" panose="02000000000000000000"/>
      <p:regular r:id="rId22"/>
    </p:embeddedFont>
    <p:embeddedFont>
      <p:font typeface="Gabriel Sans Condensed Heavy" charset="1" panose="02000000000000000000"/>
      <p:regular r:id="rId23"/>
    </p:embeddedFont>
    <p:embeddedFont>
      <p:font typeface="Gabriel Sans Condensed Heavy Italics" charset="1" panose="020000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slides/slide1.xml" Type="http://schemas.openxmlformats.org/officeDocument/2006/relationships/slide"/><Relationship Id="rId26" Target="slides/slide2.xml" Type="http://schemas.openxmlformats.org/officeDocument/2006/relationships/slide"/><Relationship Id="rId27" Target="slides/slide3.xml" Type="http://schemas.openxmlformats.org/officeDocument/2006/relationships/slide"/><Relationship Id="rId28" Target="slides/slide4.xml" Type="http://schemas.openxmlformats.org/officeDocument/2006/relationships/slide"/><Relationship Id="rId29" Target="slides/slide5.xml" Type="http://schemas.openxmlformats.org/officeDocument/2006/relationships/slide"/><Relationship Id="rId3" Target="viewProps.xml" Type="http://schemas.openxmlformats.org/officeDocument/2006/relationships/viewProps"/><Relationship Id="rId30" Target="slides/slide6.xml" Type="http://schemas.openxmlformats.org/officeDocument/2006/relationships/slide"/><Relationship Id="rId31" Target="slides/slide7.xml" Type="http://schemas.openxmlformats.org/officeDocument/2006/relationships/slide"/><Relationship Id="rId32" Target="slides/slide8.xml" Type="http://schemas.openxmlformats.org/officeDocument/2006/relationships/slide"/><Relationship Id="rId33" Target="slides/slide9.xml" Type="http://schemas.openxmlformats.org/officeDocument/2006/relationships/slide"/><Relationship Id="rId34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4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5.png" Type="http://schemas.openxmlformats.org/officeDocument/2006/relationships/image"/><Relationship Id="rId12" Target="../media/image17.png" Type="http://schemas.openxmlformats.org/officeDocument/2006/relationships/image"/><Relationship Id="rId13" Target="../media/image16.png" Type="http://schemas.openxmlformats.org/officeDocument/2006/relationships/image"/><Relationship Id="rId14" Target="../media/image18.pn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png" Type="http://schemas.openxmlformats.org/officeDocument/2006/relationships/image"/><Relationship Id="rId2" Target="../media/image7.jpe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GBQ4PcIQs.mp4" Type="http://schemas.openxmlformats.org/officeDocument/2006/relationships/video"/><Relationship Id="rId4" Target="../media/VAGBQ4PcIQs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241" r="0" b="-10118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993" y="4272430"/>
            <a:ext cx="17878015" cy="6014570"/>
            <a:chOff x="0" y="0"/>
            <a:chExt cx="23837353" cy="80194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268614" y="0"/>
              <a:ext cx="15589310" cy="8019426"/>
            </a:xfrm>
            <a:custGeom>
              <a:avLst/>
              <a:gdLst/>
              <a:ahLst/>
              <a:cxnLst/>
              <a:rect r="r" b="b" t="t" l="l"/>
              <a:pathLst>
                <a:path h="8019426" w="15589310">
                  <a:moveTo>
                    <a:pt x="0" y="0"/>
                  </a:moveTo>
                  <a:lnTo>
                    <a:pt x="15589310" y="0"/>
                  </a:lnTo>
                  <a:lnTo>
                    <a:pt x="15589310" y="8019426"/>
                  </a:lnTo>
                  <a:lnTo>
                    <a:pt x="0" y="8019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49" r="0" b="-70546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5843208" y="2297930"/>
              <a:ext cx="7994145" cy="5721496"/>
            </a:xfrm>
            <a:custGeom>
              <a:avLst/>
              <a:gdLst/>
              <a:ahLst/>
              <a:cxnLst/>
              <a:rect r="r" b="b" t="t" l="l"/>
              <a:pathLst>
                <a:path h="5721496" w="7994145">
                  <a:moveTo>
                    <a:pt x="0" y="0"/>
                  </a:moveTo>
                  <a:lnTo>
                    <a:pt x="7994145" y="0"/>
                  </a:lnTo>
                  <a:lnTo>
                    <a:pt x="7994145" y="5721496"/>
                  </a:lnTo>
                  <a:lnTo>
                    <a:pt x="0" y="572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249" r="-17593" b="-8679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0" y="2297930"/>
              <a:ext cx="7525265" cy="5721496"/>
            </a:xfrm>
            <a:custGeom>
              <a:avLst/>
              <a:gdLst/>
              <a:ahLst/>
              <a:cxnLst/>
              <a:rect r="r" b="b" t="t" l="l"/>
              <a:pathLst>
                <a:path h="5721496" w="7525265">
                  <a:moveTo>
                    <a:pt x="7525265" y="0"/>
                  </a:moveTo>
                  <a:lnTo>
                    <a:pt x="0" y="0"/>
                  </a:lnTo>
                  <a:lnTo>
                    <a:pt x="0" y="5721496"/>
                  </a:lnTo>
                  <a:lnTo>
                    <a:pt x="7525265" y="5721496"/>
                  </a:lnTo>
                  <a:lnTo>
                    <a:pt x="7525265" y="0"/>
                  </a:lnTo>
                  <a:close/>
                </a:path>
              </a:pathLst>
            </a:custGeom>
            <a:blipFill>
              <a:blip r:embed="rId5"/>
              <a:stretch>
                <a:fillRect l="0" t="-1249" r="-24026" b="-86793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233348" y="5143500"/>
            <a:ext cx="1309336" cy="707042"/>
          </a:xfrm>
          <a:custGeom>
            <a:avLst/>
            <a:gdLst/>
            <a:ahLst/>
            <a:cxnLst/>
            <a:rect r="r" b="b" t="t" l="l"/>
            <a:pathLst>
              <a:path h="707042" w="1309336">
                <a:moveTo>
                  <a:pt x="0" y="0"/>
                </a:moveTo>
                <a:lnTo>
                  <a:pt x="1309336" y="0"/>
                </a:lnTo>
                <a:lnTo>
                  <a:pt x="1309336" y="707042"/>
                </a:lnTo>
                <a:lnTo>
                  <a:pt x="0" y="7070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707319" y="4797195"/>
            <a:ext cx="966995" cy="692610"/>
          </a:xfrm>
          <a:custGeom>
            <a:avLst/>
            <a:gdLst/>
            <a:ahLst/>
            <a:cxnLst/>
            <a:rect r="r" b="b" t="t" l="l"/>
            <a:pathLst>
              <a:path h="692610" w="966995">
                <a:moveTo>
                  <a:pt x="0" y="0"/>
                </a:moveTo>
                <a:lnTo>
                  <a:pt x="966995" y="0"/>
                </a:lnTo>
                <a:lnTo>
                  <a:pt x="966995" y="692610"/>
                </a:lnTo>
                <a:lnTo>
                  <a:pt x="0" y="692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55720" y="-323850"/>
            <a:ext cx="15776560" cy="274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10"/>
              </a:lnSpc>
              <a:spcBef>
                <a:spcPct val="0"/>
              </a:spcBef>
            </a:pPr>
            <a:r>
              <a:rPr lang="en-US" sz="15864">
                <a:solidFill>
                  <a:srgbClr val="324842"/>
                </a:solidFill>
                <a:latin typeface="Fibre"/>
              </a:rPr>
              <a:t>Smart BIN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8804" y="1993467"/>
            <a:ext cx="14448360" cy="95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4"/>
              </a:lnSpc>
              <a:spcBef>
                <a:spcPct val="0"/>
              </a:spcBef>
            </a:pPr>
            <a:r>
              <a:rPr lang="en-US" sz="5017">
                <a:solidFill>
                  <a:srgbClr val="324842"/>
                </a:solidFill>
                <a:latin typeface="Gabriel Sans Condensed"/>
              </a:rPr>
              <a:t>IOT system Support for manage Bin at apartment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3348" y="3323347"/>
            <a:ext cx="681050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24842"/>
                </a:solidFill>
                <a:latin typeface="Canva Sans"/>
              </a:rPr>
              <a:t>Lecturer: PGS.TS Lê Trung Quân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24842"/>
                </a:solidFill>
                <a:latin typeface="Canva Sans"/>
              </a:rPr>
              <a:t>              KS. Nguyễn Văn Bảo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00" r="0" b="-1106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8624" y="1480734"/>
            <a:ext cx="19653114" cy="9000004"/>
            <a:chOff x="0" y="0"/>
            <a:chExt cx="26204151" cy="120000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687606" y="3295692"/>
              <a:ext cx="7516546" cy="8704313"/>
            </a:xfrm>
            <a:custGeom>
              <a:avLst/>
              <a:gdLst/>
              <a:ahLst/>
              <a:cxnLst/>
              <a:rect r="r" b="b" t="t" l="l"/>
              <a:pathLst>
                <a:path h="8704313" w="7516546">
                  <a:moveTo>
                    <a:pt x="0" y="0"/>
                  </a:moveTo>
                  <a:lnTo>
                    <a:pt x="7516545" y="0"/>
                  </a:lnTo>
                  <a:lnTo>
                    <a:pt x="7516545" y="8704314"/>
                  </a:lnTo>
                  <a:lnTo>
                    <a:pt x="0" y="870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62549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12562" cy="12000006"/>
            </a:xfrm>
            <a:custGeom>
              <a:avLst/>
              <a:gdLst/>
              <a:ahLst/>
              <a:cxnLst/>
              <a:rect r="r" b="b" t="t" l="l"/>
              <a:pathLst>
                <a:path h="12000006" w="6112562">
                  <a:moveTo>
                    <a:pt x="0" y="0"/>
                  </a:moveTo>
                  <a:lnTo>
                    <a:pt x="6112562" y="0"/>
                  </a:lnTo>
                  <a:lnTo>
                    <a:pt x="6112562" y="12000006"/>
                  </a:lnTo>
                  <a:lnTo>
                    <a:pt x="0" y="12000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340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1673091">
            <a:off x="14534038" y="6399196"/>
            <a:ext cx="1960636" cy="2244101"/>
          </a:xfrm>
          <a:custGeom>
            <a:avLst/>
            <a:gdLst/>
            <a:ahLst/>
            <a:cxnLst/>
            <a:rect r="r" b="b" t="t" l="l"/>
            <a:pathLst>
              <a:path h="2244101" w="1960636">
                <a:moveTo>
                  <a:pt x="1960636" y="0"/>
                </a:moveTo>
                <a:lnTo>
                  <a:pt x="0" y="0"/>
                </a:lnTo>
                <a:lnTo>
                  <a:pt x="0" y="2244101"/>
                </a:lnTo>
                <a:lnTo>
                  <a:pt x="1960636" y="2244101"/>
                </a:lnTo>
                <a:lnTo>
                  <a:pt x="1960636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39159" y="3926971"/>
            <a:ext cx="2075197" cy="2433059"/>
          </a:xfrm>
          <a:custGeom>
            <a:avLst/>
            <a:gdLst/>
            <a:ahLst/>
            <a:cxnLst/>
            <a:rect r="r" b="b" t="t" l="l"/>
            <a:pathLst>
              <a:path h="2433059" w="2075197">
                <a:moveTo>
                  <a:pt x="0" y="0"/>
                </a:moveTo>
                <a:lnTo>
                  <a:pt x="2075197" y="0"/>
                </a:lnTo>
                <a:lnTo>
                  <a:pt x="2075197" y="2433058"/>
                </a:lnTo>
                <a:lnTo>
                  <a:pt x="0" y="2433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95787" y="2038986"/>
            <a:ext cx="1950579" cy="2471695"/>
          </a:xfrm>
          <a:custGeom>
            <a:avLst/>
            <a:gdLst/>
            <a:ahLst/>
            <a:cxnLst/>
            <a:rect r="r" b="b" t="t" l="l"/>
            <a:pathLst>
              <a:path h="2471695" w="1950579">
                <a:moveTo>
                  <a:pt x="0" y="0"/>
                </a:moveTo>
                <a:lnTo>
                  <a:pt x="1950579" y="0"/>
                </a:lnTo>
                <a:lnTo>
                  <a:pt x="1950579" y="2471695"/>
                </a:lnTo>
                <a:lnTo>
                  <a:pt x="0" y="24716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918410" y="2038986"/>
            <a:ext cx="7319075" cy="6534150"/>
            <a:chOff x="0" y="0"/>
            <a:chExt cx="9758767" cy="8712200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9758767" cy="8712200"/>
              <a:chOff x="0" y="0"/>
              <a:chExt cx="1927658" cy="1720928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27658" cy="1720928"/>
              </a:xfrm>
              <a:custGeom>
                <a:avLst/>
                <a:gdLst/>
                <a:ahLst/>
                <a:cxnLst/>
                <a:rect r="r" b="b" t="t" l="l"/>
                <a:pathLst>
                  <a:path h="1720928" w="1927658">
                    <a:moveTo>
                      <a:pt x="0" y="0"/>
                    </a:moveTo>
                    <a:lnTo>
                      <a:pt x="1927658" y="0"/>
                    </a:lnTo>
                    <a:lnTo>
                      <a:pt x="1927658" y="1720928"/>
                    </a:lnTo>
                    <a:lnTo>
                      <a:pt x="0" y="172092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927658" cy="17590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720496" y="978276"/>
              <a:ext cx="8317775" cy="6860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357"/>
                </a:lnSpc>
              </a:pPr>
              <a:r>
                <a:rPr lang="en-US" sz="12033">
                  <a:solidFill>
                    <a:srgbClr val="324842"/>
                  </a:solidFill>
                  <a:latin typeface="Fibre"/>
                </a:rPr>
                <a:t>Thank you for listening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00" r="0" b="-1106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8624" y="1480734"/>
            <a:ext cx="19049864" cy="9000004"/>
            <a:chOff x="0" y="0"/>
            <a:chExt cx="25399818" cy="120000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687606" y="3295692"/>
              <a:ext cx="6712212" cy="8704313"/>
            </a:xfrm>
            <a:custGeom>
              <a:avLst/>
              <a:gdLst/>
              <a:ahLst/>
              <a:cxnLst/>
              <a:rect r="r" b="b" t="t" l="l"/>
              <a:pathLst>
                <a:path h="8704313" w="6712212">
                  <a:moveTo>
                    <a:pt x="0" y="0"/>
                  </a:moveTo>
                  <a:lnTo>
                    <a:pt x="6712212" y="0"/>
                  </a:lnTo>
                  <a:lnTo>
                    <a:pt x="6712212" y="8704314"/>
                  </a:lnTo>
                  <a:lnTo>
                    <a:pt x="0" y="8704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11983" b="-62549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112562" cy="12000006"/>
            </a:xfrm>
            <a:custGeom>
              <a:avLst/>
              <a:gdLst/>
              <a:ahLst/>
              <a:cxnLst/>
              <a:rect r="r" b="b" t="t" l="l"/>
              <a:pathLst>
                <a:path h="12000006" w="6112562">
                  <a:moveTo>
                    <a:pt x="0" y="0"/>
                  </a:moveTo>
                  <a:lnTo>
                    <a:pt x="6112562" y="0"/>
                  </a:lnTo>
                  <a:lnTo>
                    <a:pt x="6112562" y="12000006"/>
                  </a:lnTo>
                  <a:lnTo>
                    <a:pt x="0" y="120000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-13405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529643"/>
            <a:ext cx="16230600" cy="7295254"/>
            <a:chOff x="0" y="0"/>
            <a:chExt cx="4274726" cy="19213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921384"/>
            </a:xfrm>
            <a:custGeom>
              <a:avLst/>
              <a:gdLst/>
              <a:ahLst/>
              <a:cxnLst/>
              <a:rect r="r" b="b" t="t" l="l"/>
              <a:pathLst>
                <a:path h="1921384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921384"/>
                  </a:lnTo>
                  <a:lnTo>
                    <a:pt x="0" y="1921384"/>
                  </a:ln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959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95639" y="2097701"/>
            <a:ext cx="15096722" cy="388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60379" indent="-580189" lvl="1">
              <a:lnSpc>
                <a:spcPts val="7524"/>
              </a:lnSpc>
              <a:buAutoNum type="arabicPeriod" startAt="1"/>
            </a:pPr>
            <a:r>
              <a:rPr lang="en-US" sz="5374">
                <a:solidFill>
                  <a:srgbClr val="324842"/>
                </a:solidFill>
                <a:latin typeface="Gabriel Sans Condensed"/>
              </a:rPr>
              <a:t>Introduction Problem</a:t>
            </a:r>
          </a:p>
          <a:p>
            <a:pPr algn="ctr" marL="1160379" indent="-580189" lvl="1">
              <a:lnSpc>
                <a:spcPts val="7524"/>
              </a:lnSpc>
              <a:buAutoNum type="arabicPeriod" startAt="1"/>
            </a:pPr>
            <a:r>
              <a:rPr lang="en-US" sz="5374">
                <a:solidFill>
                  <a:srgbClr val="324842"/>
                </a:solidFill>
                <a:latin typeface="Gabriel Sans Condensed"/>
              </a:rPr>
              <a:t>Flatform ( hardware + software )</a:t>
            </a:r>
          </a:p>
          <a:p>
            <a:pPr algn="ctr" marL="1160379" indent="-580189" lvl="1">
              <a:lnSpc>
                <a:spcPts val="7524"/>
              </a:lnSpc>
              <a:buAutoNum type="arabicPeriod" startAt="1"/>
            </a:pPr>
            <a:r>
              <a:rPr lang="en-US" sz="5374">
                <a:solidFill>
                  <a:srgbClr val="324842"/>
                </a:solidFill>
                <a:latin typeface="Gabriel Sans Condensed"/>
              </a:rPr>
              <a:t>System architecture</a:t>
            </a:r>
          </a:p>
          <a:p>
            <a:pPr algn="ctr" marL="1160379" indent="-580189" lvl="1">
              <a:lnSpc>
                <a:spcPts val="7524"/>
              </a:lnSpc>
              <a:spcBef>
                <a:spcPct val="0"/>
              </a:spcBef>
              <a:buAutoNum type="arabicPeriod" startAt="1"/>
            </a:pPr>
            <a:r>
              <a:rPr lang="en-US" sz="5374">
                <a:solidFill>
                  <a:srgbClr val="324842"/>
                </a:solidFill>
                <a:latin typeface="Gabriel Sans Condensed"/>
              </a:rPr>
              <a:t>Demo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9170" y="729668"/>
            <a:ext cx="14553191" cy="124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6"/>
              </a:lnSpc>
            </a:pPr>
            <a:r>
              <a:rPr lang="en-US" sz="9465">
                <a:solidFill>
                  <a:srgbClr val="324842"/>
                </a:solidFill>
                <a:latin typeface="Fibre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00" r="0" b="-1106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98398" y="-309355"/>
            <a:ext cx="19186398" cy="10596355"/>
            <a:chOff x="0" y="0"/>
            <a:chExt cx="25581865" cy="1412847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321178" y="946984"/>
              <a:ext cx="12260686" cy="13181490"/>
            </a:xfrm>
            <a:custGeom>
              <a:avLst/>
              <a:gdLst/>
              <a:ahLst/>
              <a:cxnLst/>
              <a:rect r="r" b="b" t="t" l="l"/>
              <a:pathLst>
                <a:path h="13181490" w="12260686">
                  <a:moveTo>
                    <a:pt x="0" y="0"/>
                  </a:moveTo>
                  <a:lnTo>
                    <a:pt x="12260687" y="0"/>
                  </a:lnTo>
                  <a:lnTo>
                    <a:pt x="12260687" y="13181489"/>
                  </a:lnTo>
                  <a:lnTo>
                    <a:pt x="0" y="131814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37921" b="-47881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3321178" cy="14128473"/>
            </a:xfrm>
            <a:custGeom>
              <a:avLst/>
              <a:gdLst/>
              <a:ahLst/>
              <a:cxnLst/>
              <a:rect r="r" b="b" t="t" l="l"/>
              <a:pathLst>
                <a:path h="14128473" w="13321178">
                  <a:moveTo>
                    <a:pt x="13321178" y="0"/>
                  </a:moveTo>
                  <a:lnTo>
                    <a:pt x="0" y="0"/>
                  </a:lnTo>
                  <a:lnTo>
                    <a:pt x="0" y="14128473"/>
                  </a:lnTo>
                  <a:lnTo>
                    <a:pt x="13321178" y="14128473"/>
                  </a:lnTo>
                  <a:lnTo>
                    <a:pt x="13321178" y="0"/>
                  </a:lnTo>
                  <a:close/>
                </a:path>
              </a:pathLst>
            </a:custGeom>
            <a:blipFill>
              <a:blip r:embed="rId3"/>
              <a:stretch>
                <a:fillRect l="0" t="0" r="-20020" b="-3044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92169" y="513043"/>
            <a:ext cx="8609117" cy="9260915"/>
            <a:chOff x="0" y="0"/>
            <a:chExt cx="3476999" cy="37402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76999" cy="3740243"/>
            </a:xfrm>
            <a:custGeom>
              <a:avLst/>
              <a:gdLst/>
              <a:ahLst/>
              <a:cxnLst/>
              <a:rect r="r" b="b" t="t" l="l"/>
              <a:pathLst>
                <a:path h="3740243" w="3476999">
                  <a:moveTo>
                    <a:pt x="0" y="0"/>
                  </a:moveTo>
                  <a:lnTo>
                    <a:pt x="3476999" y="0"/>
                  </a:lnTo>
                  <a:lnTo>
                    <a:pt x="3476999" y="3740243"/>
                  </a:lnTo>
                  <a:lnTo>
                    <a:pt x="0" y="3740243"/>
                  </a:ln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476999" cy="3778343"/>
            </a:xfrm>
            <a:prstGeom prst="rect">
              <a:avLst/>
            </a:prstGeom>
          </p:spPr>
          <p:txBody>
            <a:bodyPr anchor="ctr" rtlCol="false" tIns="33128" lIns="33128" bIns="33128" rIns="33128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661832" y="2557944"/>
            <a:ext cx="2597468" cy="4114800"/>
          </a:xfrm>
          <a:custGeom>
            <a:avLst/>
            <a:gdLst/>
            <a:ahLst/>
            <a:cxnLst/>
            <a:rect r="r" b="b" t="t" l="l"/>
            <a:pathLst>
              <a:path h="4114800" w="2597468">
                <a:moveTo>
                  <a:pt x="0" y="0"/>
                </a:moveTo>
                <a:lnTo>
                  <a:pt x="2597468" y="0"/>
                </a:lnTo>
                <a:lnTo>
                  <a:pt x="2597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820436" y="3936659"/>
            <a:ext cx="1071072" cy="1206841"/>
          </a:xfrm>
          <a:custGeom>
            <a:avLst/>
            <a:gdLst/>
            <a:ahLst/>
            <a:cxnLst/>
            <a:rect r="r" b="b" t="t" l="l"/>
            <a:pathLst>
              <a:path h="1206841" w="1071072">
                <a:moveTo>
                  <a:pt x="0" y="0"/>
                </a:moveTo>
                <a:lnTo>
                  <a:pt x="1071072" y="0"/>
                </a:lnTo>
                <a:lnTo>
                  <a:pt x="1071072" y="1206841"/>
                </a:lnTo>
                <a:lnTo>
                  <a:pt x="0" y="1206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91508" y="2446448"/>
            <a:ext cx="1071072" cy="1206275"/>
          </a:xfrm>
          <a:custGeom>
            <a:avLst/>
            <a:gdLst/>
            <a:ahLst/>
            <a:cxnLst/>
            <a:rect r="r" b="b" t="t" l="l"/>
            <a:pathLst>
              <a:path h="1206275" w="1071072">
                <a:moveTo>
                  <a:pt x="0" y="0"/>
                </a:moveTo>
                <a:lnTo>
                  <a:pt x="1071072" y="0"/>
                </a:lnTo>
                <a:lnTo>
                  <a:pt x="1071072" y="1206275"/>
                </a:lnTo>
                <a:lnTo>
                  <a:pt x="0" y="1206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62580" y="905078"/>
            <a:ext cx="1071072" cy="1206275"/>
          </a:xfrm>
          <a:custGeom>
            <a:avLst/>
            <a:gdLst/>
            <a:ahLst/>
            <a:cxnLst/>
            <a:rect r="r" b="b" t="t" l="l"/>
            <a:pathLst>
              <a:path h="1206275" w="1071072">
                <a:moveTo>
                  <a:pt x="0" y="0"/>
                </a:moveTo>
                <a:lnTo>
                  <a:pt x="1071071" y="0"/>
                </a:lnTo>
                <a:lnTo>
                  <a:pt x="1071071" y="1206275"/>
                </a:lnTo>
                <a:lnTo>
                  <a:pt x="0" y="12062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H="true" flipV="true">
            <a:off x="13033651" y="1508216"/>
            <a:ext cx="1628181" cy="1946867"/>
          </a:xfrm>
          <a:prstGeom prst="line">
            <a:avLst/>
          </a:prstGeom>
          <a:ln cap="flat" w="9525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11962580" y="3049586"/>
            <a:ext cx="2699253" cy="1050617"/>
          </a:xfrm>
          <a:prstGeom prst="line">
            <a:avLst/>
          </a:prstGeom>
          <a:ln cap="flat" w="9525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0891508" y="4540079"/>
            <a:ext cx="3770324" cy="75264"/>
          </a:xfrm>
          <a:prstGeom prst="line">
            <a:avLst/>
          </a:prstGeom>
          <a:ln cap="flat" w="9525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891508" y="5717007"/>
            <a:ext cx="1071072" cy="1206275"/>
          </a:xfrm>
          <a:custGeom>
            <a:avLst/>
            <a:gdLst/>
            <a:ahLst/>
            <a:cxnLst/>
            <a:rect r="r" b="b" t="t" l="l"/>
            <a:pathLst>
              <a:path h="1206275" w="1071072">
                <a:moveTo>
                  <a:pt x="0" y="0"/>
                </a:moveTo>
                <a:lnTo>
                  <a:pt x="1071072" y="0"/>
                </a:lnTo>
                <a:lnTo>
                  <a:pt x="1071072" y="1206275"/>
                </a:lnTo>
                <a:lnTo>
                  <a:pt x="0" y="12062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 flipH="true">
            <a:off x="11962580" y="5062711"/>
            <a:ext cx="2699253" cy="1257433"/>
          </a:xfrm>
          <a:prstGeom prst="line">
            <a:avLst/>
          </a:prstGeom>
          <a:ln cap="flat" w="9525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1711288" y="7361432"/>
            <a:ext cx="1071072" cy="1206841"/>
          </a:xfrm>
          <a:custGeom>
            <a:avLst/>
            <a:gdLst/>
            <a:ahLst/>
            <a:cxnLst/>
            <a:rect r="r" b="b" t="t" l="l"/>
            <a:pathLst>
              <a:path h="1206841" w="1071072">
                <a:moveTo>
                  <a:pt x="0" y="0"/>
                </a:moveTo>
                <a:lnTo>
                  <a:pt x="1071071" y="0"/>
                </a:lnTo>
                <a:lnTo>
                  <a:pt x="1071071" y="1206842"/>
                </a:lnTo>
                <a:lnTo>
                  <a:pt x="0" y="1206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 flipH="true">
            <a:off x="12782359" y="5717007"/>
            <a:ext cx="1879473" cy="2247846"/>
          </a:xfrm>
          <a:prstGeom prst="line">
            <a:avLst/>
          </a:prstGeom>
          <a:ln cap="flat" w="9525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841130" y="2214071"/>
            <a:ext cx="3973032" cy="1241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6"/>
              </a:lnSpc>
            </a:pPr>
            <a:r>
              <a:rPr lang="en-US" sz="9465">
                <a:solidFill>
                  <a:srgbClr val="324842"/>
                </a:solidFill>
                <a:latin typeface="Fibre"/>
              </a:rPr>
              <a:t>Problem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3619817"/>
            <a:ext cx="648738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24842"/>
                </a:solidFill>
                <a:latin typeface="Canva Sans"/>
              </a:rPr>
              <a:t>An apartment building has many floors, each with many trash cans. How to control such many trash cans without having to check each one?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00" r="0" b="-1106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600713"/>
            <a:ext cx="18288000" cy="8686287"/>
            <a:chOff x="0" y="0"/>
            <a:chExt cx="4816593" cy="22877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287746"/>
            </a:xfrm>
            <a:custGeom>
              <a:avLst/>
              <a:gdLst/>
              <a:ahLst/>
              <a:cxnLst/>
              <a:rect r="r" b="b" t="t" l="l"/>
              <a:pathLst>
                <a:path h="228774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287746"/>
                  </a:lnTo>
                  <a:lnTo>
                    <a:pt x="0" y="2287746"/>
                  </a:ln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3258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83596" y="-200392"/>
            <a:ext cx="4928220" cy="180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51"/>
              </a:lnSpc>
              <a:spcBef>
                <a:spcPct val="0"/>
              </a:spcBef>
            </a:pPr>
            <a:r>
              <a:rPr lang="en-US" sz="10465">
                <a:solidFill>
                  <a:srgbClr val="324842"/>
                </a:solidFill>
                <a:latin typeface="Fibre"/>
              </a:rPr>
              <a:t>PLATFORM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179587" y="3193074"/>
            <a:ext cx="4108413" cy="4108413"/>
          </a:xfrm>
          <a:custGeom>
            <a:avLst/>
            <a:gdLst/>
            <a:ahLst/>
            <a:cxnLst/>
            <a:rect r="r" b="b" t="t" l="l"/>
            <a:pathLst>
              <a:path h="4108413" w="4108413">
                <a:moveTo>
                  <a:pt x="0" y="0"/>
                </a:moveTo>
                <a:lnTo>
                  <a:pt x="4108413" y="0"/>
                </a:lnTo>
                <a:lnTo>
                  <a:pt x="4108413" y="4108414"/>
                </a:lnTo>
                <a:lnTo>
                  <a:pt x="0" y="4108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3596" y="3233684"/>
            <a:ext cx="4108413" cy="4108413"/>
          </a:xfrm>
          <a:custGeom>
            <a:avLst/>
            <a:gdLst/>
            <a:ahLst/>
            <a:cxnLst/>
            <a:rect r="r" b="b" t="t" l="l"/>
            <a:pathLst>
              <a:path h="4108413" w="4108413">
                <a:moveTo>
                  <a:pt x="0" y="0"/>
                </a:moveTo>
                <a:lnTo>
                  <a:pt x="4108414" y="0"/>
                </a:lnTo>
                <a:lnTo>
                  <a:pt x="4108414" y="4108413"/>
                </a:lnTo>
                <a:lnTo>
                  <a:pt x="0" y="4108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144000" y="3404898"/>
            <a:ext cx="4366940" cy="3765985"/>
          </a:xfrm>
          <a:custGeom>
            <a:avLst/>
            <a:gdLst/>
            <a:ahLst/>
            <a:cxnLst/>
            <a:rect r="r" b="b" t="t" l="l"/>
            <a:pathLst>
              <a:path h="3765985" w="4366940">
                <a:moveTo>
                  <a:pt x="0" y="0"/>
                </a:moveTo>
                <a:lnTo>
                  <a:pt x="4366940" y="0"/>
                </a:lnTo>
                <a:lnTo>
                  <a:pt x="4366940" y="3765985"/>
                </a:lnTo>
                <a:lnTo>
                  <a:pt x="0" y="3765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29672" y="3639906"/>
            <a:ext cx="3214749" cy="3214749"/>
          </a:xfrm>
          <a:custGeom>
            <a:avLst/>
            <a:gdLst/>
            <a:ahLst/>
            <a:cxnLst/>
            <a:rect r="r" b="b" t="t" l="l"/>
            <a:pathLst>
              <a:path h="3214749" w="3214749">
                <a:moveTo>
                  <a:pt x="0" y="0"/>
                </a:moveTo>
                <a:lnTo>
                  <a:pt x="3214749" y="0"/>
                </a:lnTo>
                <a:lnTo>
                  <a:pt x="3214749" y="3214749"/>
                </a:lnTo>
                <a:lnTo>
                  <a:pt x="0" y="3214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132356" y="7075397"/>
            <a:ext cx="2202874" cy="52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1764">
                <a:solidFill>
                  <a:srgbClr val="324842"/>
                </a:solidFill>
                <a:latin typeface="Gabriel Sans Condensed"/>
              </a:rPr>
              <a:t>Arduino Uno R3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2030" y="7115400"/>
            <a:ext cx="3851546" cy="108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1764">
                <a:solidFill>
                  <a:srgbClr val="324842"/>
                </a:solidFill>
                <a:latin typeface="Gabriel Sans Condensed"/>
              </a:rPr>
              <a:t>SRF04 Ultrasonic Distance Measuring</a:t>
            </a:r>
          </a:p>
          <a:p>
            <a:pPr algn="ctr">
              <a:lnSpc>
                <a:spcPts val="441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59394" y="6522947"/>
            <a:ext cx="3851546" cy="1632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</a:p>
          <a:p>
            <a:pPr algn="ctr">
              <a:lnSpc>
                <a:spcPts val="4410"/>
              </a:lnSpc>
            </a:pPr>
            <a:r>
              <a:rPr lang="en-US" sz="1764">
                <a:solidFill>
                  <a:srgbClr val="324842"/>
                </a:solidFill>
                <a:latin typeface="Gabriel Sans Condensed"/>
              </a:rPr>
              <a:t>NODEMCU-ESP8266 Wifi</a:t>
            </a:r>
          </a:p>
          <a:p>
            <a:pPr algn="ctr">
              <a:lnSpc>
                <a:spcPts val="441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5292454" y="7075397"/>
            <a:ext cx="3851546" cy="108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1764">
                <a:solidFill>
                  <a:srgbClr val="324842"/>
                </a:solidFill>
                <a:latin typeface="Gabriel Sans Condensed"/>
              </a:rPr>
              <a:t>Servo SG90</a:t>
            </a:r>
          </a:p>
          <a:p>
            <a:pPr algn="ctr">
              <a:lnSpc>
                <a:spcPts val="441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00" r="0" b="-1106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793722" cy="8229600"/>
            <a:chOff x="0" y="0"/>
            <a:chExt cx="4423038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23038" cy="2167467"/>
            </a:xfrm>
            <a:custGeom>
              <a:avLst/>
              <a:gdLst/>
              <a:ahLst/>
              <a:cxnLst/>
              <a:rect r="r" b="b" t="t" l="l"/>
              <a:pathLst>
                <a:path h="2167467" w="4423038">
                  <a:moveTo>
                    <a:pt x="0" y="0"/>
                  </a:moveTo>
                  <a:lnTo>
                    <a:pt x="4423038" y="0"/>
                  </a:lnTo>
                  <a:lnTo>
                    <a:pt x="4423038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23038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10871" y="4160784"/>
            <a:ext cx="2754895" cy="2754895"/>
          </a:xfrm>
          <a:custGeom>
            <a:avLst/>
            <a:gdLst/>
            <a:ahLst/>
            <a:cxnLst/>
            <a:rect r="r" b="b" t="t" l="l"/>
            <a:pathLst>
              <a:path h="2754895" w="2754895">
                <a:moveTo>
                  <a:pt x="0" y="0"/>
                </a:moveTo>
                <a:lnTo>
                  <a:pt x="2754895" y="0"/>
                </a:lnTo>
                <a:lnTo>
                  <a:pt x="2754895" y="2754896"/>
                </a:lnTo>
                <a:lnTo>
                  <a:pt x="0" y="27548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07871" y="4399724"/>
            <a:ext cx="2203974" cy="2203974"/>
          </a:xfrm>
          <a:custGeom>
            <a:avLst/>
            <a:gdLst/>
            <a:ahLst/>
            <a:cxnLst/>
            <a:rect r="r" b="b" t="t" l="l"/>
            <a:pathLst>
              <a:path h="2203974" w="2203974">
                <a:moveTo>
                  <a:pt x="0" y="0"/>
                </a:moveTo>
                <a:lnTo>
                  <a:pt x="2203974" y="0"/>
                </a:lnTo>
                <a:lnTo>
                  <a:pt x="2203974" y="2203974"/>
                </a:lnTo>
                <a:lnTo>
                  <a:pt x="0" y="2203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93448" y="1133475"/>
            <a:ext cx="16828975" cy="340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5"/>
              </a:lnSpc>
            </a:pPr>
            <a:r>
              <a:rPr lang="en-US" sz="12023">
                <a:solidFill>
                  <a:srgbClr val="324842"/>
                </a:solidFill>
                <a:latin typeface="Fibre"/>
              </a:rPr>
              <a:t>PLATFORM SOFTWARE</a:t>
            </a:r>
          </a:p>
          <a:p>
            <a:pPr algn="ctr">
              <a:lnSpc>
                <a:spcPts val="1334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597427" y="6629930"/>
            <a:ext cx="681050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24842"/>
                </a:solidFill>
                <a:latin typeface="Canva Sans"/>
              </a:rPr>
              <a:t>Visual studio 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04604" y="6629930"/>
            <a:ext cx="681050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24842"/>
                </a:solidFill>
                <a:latin typeface="Canva Sans"/>
              </a:rPr>
              <a:t>Arduino IDE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00" r="0" b="-1106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7944" y="1479236"/>
            <a:ext cx="17025001" cy="8544042"/>
            <a:chOff x="0" y="0"/>
            <a:chExt cx="4483951" cy="22502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83951" cy="2250283"/>
            </a:xfrm>
            <a:custGeom>
              <a:avLst/>
              <a:gdLst/>
              <a:ahLst/>
              <a:cxnLst/>
              <a:rect r="r" b="b" t="t" l="l"/>
              <a:pathLst>
                <a:path h="2250283" w="4483951">
                  <a:moveTo>
                    <a:pt x="0" y="0"/>
                  </a:moveTo>
                  <a:lnTo>
                    <a:pt x="4483951" y="0"/>
                  </a:lnTo>
                  <a:lnTo>
                    <a:pt x="4483951" y="2250283"/>
                  </a:lnTo>
                  <a:lnTo>
                    <a:pt x="0" y="2250283"/>
                  </a:ln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83951" cy="2288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276247" y="7052332"/>
            <a:ext cx="2613396" cy="3617157"/>
          </a:xfrm>
          <a:custGeom>
            <a:avLst/>
            <a:gdLst/>
            <a:ahLst/>
            <a:cxnLst/>
            <a:rect r="r" b="b" t="t" l="l"/>
            <a:pathLst>
              <a:path h="3617157" w="2613396">
                <a:moveTo>
                  <a:pt x="0" y="0"/>
                </a:moveTo>
                <a:lnTo>
                  <a:pt x="2613396" y="0"/>
                </a:lnTo>
                <a:lnTo>
                  <a:pt x="2613396" y="3617157"/>
                </a:lnTo>
                <a:lnTo>
                  <a:pt x="0" y="36171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0" y="0"/>
            <a:ext cx="2613396" cy="3617157"/>
          </a:xfrm>
          <a:custGeom>
            <a:avLst/>
            <a:gdLst/>
            <a:ahLst/>
            <a:cxnLst/>
            <a:rect r="r" b="b" t="t" l="l"/>
            <a:pathLst>
              <a:path h="3617157" w="2613396">
                <a:moveTo>
                  <a:pt x="2613396" y="3617157"/>
                </a:moveTo>
                <a:lnTo>
                  <a:pt x="0" y="3617157"/>
                </a:lnTo>
                <a:lnTo>
                  <a:pt x="0" y="0"/>
                </a:lnTo>
                <a:lnTo>
                  <a:pt x="2613396" y="0"/>
                </a:lnTo>
                <a:lnTo>
                  <a:pt x="2613396" y="361715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8720" y="104775"/>
            <a:ext cx="16828975" cy="3404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5"/>
              </a:lnSpc>
            </a:pPr>
            <a:r>
              <a:rPr lang="en-US" sz="12023">
                <a:solidFill>
                  <a:srgbClr val="324842"/>
                </a:solidFill>
                <a:latin typeface="Fibre"/>
              </a:rPr>
              <a:t>system architecture</a:t>
            </a:r>
          </a:p>
          <a:p>
            <a:pPr algn="ctr">
              <a:lnSpc>
                <a:spcPts val="13345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465113" y="2233582"/>
            <a:ext cx="7113361" cy="5137765"/>
            <a:chOff x="0" y="0"/>
            <a:chExt cx="2638446" cy="19056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638446" cy="1905669"/>
            </a:xfrm>
            <a:custGeom>
              <a:avLst/>
              <a:gdLst/>
              <a:ahLst/>
              <a:cxnLst/>
              <a:rect r="r" b="b" t="t" l="l"/>
              <a:pathLst>
                <a:path h="1905669" w="2638446">
                  <a:moveTo>
                    <a:pt x="55507" y="0"/>
                  </a:moveTo>
                  <a:lnTo>
                    <a:pt x="2582939" y="0"/>
                  </a:lnTo>
                  <a:cubicBezTo>
                    <a:pt x="2613595" y="0"/>
                    <a:pt x="2638446" y="24851"/>
                    <a:pt x="2638446" y="55507"/>
                  </a:cubicBezTo>
                  <a:lnTo>
                    <a:pt x="2638446" y="1850163"/>
                  </a:lnTo>
                  <a:cubicBezTo>
                    <a:pt x="2638446" y="1880818"/>
                    <a:pt x="2613595" y="1905669"/>
                    <a:pt x="2582939" y="1905669"/>
                  </a:cubicBezTo>
                  <a:lnTo>
                    <a:pt x="55507" y="1905669"/>
                  </a:lnTo>
                  <a:cubicBezTo>
                    <a:pt x="24851" y="1905669"/>
                    <a:pt x="0" y="1880818"/>
                    <a:pt x="0" y="1850163"/>
                  </a:cubicBezTo>
                  <a:lnTo>
                    <a:pt x="0" y="55507"/>
                  </a:lnTo>
                  <a:cubicBezTo>
                    <a:pt x="0" y="24851"/>
                    <a:pt x="24851" y="0"/>
                    <a:pt x="55507" y="0"/>
                  </a:cubicBezTo>
                  <a:close/>
                </a:path>
              </a:pathLst>
            </a:custGeom>
            <a:solidFill>
              <a:srgbClr val="F5F5F5"/>
            </a:solidFill>
            <a:ln w="1905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638446" cy="1943769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279396" y="2233582"/>
            <a:ext cx="4073892" cy="2742176"/>
            <a:chOff x="0" y="0"/>
            <a:chExt cx="1511064" cy="101711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11064" cy="1017112"/>
            </a:xfrm>
            <a:custGeom>
              <a:avLst/>
              <a:gdLst/>
              <a:ahLst/>
              <a:cxnLst/>
              <a:rect r="r" b="b" t="t" l="l"/>
              <a:pathLst>
                <a:path h="1017112" w="1511064">
                  <a:moveTo>
                    <a:pt x="96919" y="0"/>
                  </a:moveTo>
                  <a:lnTo>
                    <a:pt x="1414145" y="0"/>
                  </a:lnTo>
                  <a:cubicBezTo>
                    <a:pt x="1467672" y="0"/>
                    <a:pt x="1511064" y="43392"/>
                    <a:pt x="1511064" y="96919"/>
                  </a:cubicBezTo>
                  <a:lnTo>
                    <a:pt x="1511064" y="920193"/>
                  </a:lnTo>
                  <a:cubicBezTo>
                    <a:pt x="1511064" y="945897"/>
                    <a:pt x="1500853" y="970549"/>
                    <a:pt x="1482677" y="988725"/>
                  </a:cubicBezTo>
                  <a:cubicBezTo>
                    <a:pt x="1464501" y="1006901"/>
                    <a:pt x="1439849" y="1017112"/>
                    <a:pt x="1414145" y="1017112"/>
                  </a:cubicBezTo>
                  <a:lnTo>
                    <a:pt x="96919" y="1017112"/>
                  </a:lnTo>
                  <a:cubicBezTo>
                    <a:pt x="71215" y="1017112"/>
                    <a:pt x="46563" y="1006901"/>
                    <a:pt x="28387" y="988725"/>
                  </a:cubicBezTo>
                  <a:cubicBezTo>
                    <a:pt x="10211" y="970549"/>
                    <a:pt x="0" y="945897"/>
                    <a:pt x="0" y="920193"/>
                  </a:cubicBezTo>
                  <a:lnTo>
                    <a:pt x="0" y="96919"/>
                  </a:lnTo>
                  <a:cubicBezTo>
                    <a:pt x="0" y="71215"/>
                    <a:pt x="10211" y="46563"/>
                    <a:pt x="28387" y="28387"/>
                  </a:cubicBezTo>
                  <a:cubicBezTo>
                    <a:pt x="46563" y="10211"/>
                    <a:pt x="71215" y="0"/>
                    <a:pt x="96919" y="0"/>
                  </a:cubicBezTo>
                  <a:close/>
                </a:path>
              </a:pathLst>
            </a:custGeom>
            <a:solidFill>
              <a:srgbClr val="D6F9FF"/>
            </a:solidFill>
            <a:ln w="1905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11064" cy="1055212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643207" y="2930922"/>
            <a:ext cx="6776960" cy="2044835"/>
            <a:chOff x="0" y="0"/>
            <a:chExt cx="2513670" cy="75845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513670" cy="758458"/>
            </a:xfrm>
            <a:custGeom>
              <a:avLst/>
              <a:gdLst/>
              <a:ahLst/>
              <a:cxnLst/>
              <a:rect r="r" b="b" t="t" l="l"/>
              <a:pathLst>
                <a:path h="758458" w="2513670">
                  <a:moveTo>
                    <a:pt x="58262" y="0"/>
                  </a:moveTo>
                  <a:lnTo>
                    <a:pt x="2455408" y="0"/>
                  </a:lnTo>
                  <a:cubicBezTo>
                    <a:pt x="2487585" y="0"/>
                    <a:pt x="2513670" y="26085"/>
                    <a:pt x="2513670" y="58262"/>
                  </a:cubicBezTo>
                  <a:lnTo>
                    <a:pt x="2513670" y="700196"/>
                  </a:lnTo>
                  <a:cubicBezTo>
                    <a:pt x="2513670" y="715648"/>
                    <a:pt x="2507532" y="730468"/>
                    <a:pt x="2496606" y="741394"/>
                  </a:cubicBezTo>
                  <a:cubicBezTo>
                    <a:pt x="2485679" y="752320"/>
                    <a:pt x="2470860" y="758458"/>
                    <a:pt x="2455408" y="758458"/>
                  </a:cubicBezTo>
                  <a:lnTo>
                    <a:pt x="58262" y="758458"/>
                  </a:lnTo>
                  <a:cubicBezTo>
                    <a:pt x="42810" y="758458"/>
                    <a:pt x="27991" y="752320"/>
                    <a:pt x="17064" y="741394"/>
                  </a:cubicBezTo>
                  <a:cubicBezTo>
                    <a:pt x="6138" y="730468"/>
                    <a:pt x="0" y="715648"/>
                    <a:pt x="0" y="700196"/>
                  </a:cubicBezTo>
                  <a:lnTo>
                    <a:pt x="0" y="58262"/>
                  </a:lnTo>
                  <a:cubicBezTo>
                    <a:pt x="0" y="42810"/>
                    <a:pt x="6138" y="27991"/>
                    <a:pt x="17064" y="17064"/>
                  </a:cubicBezTo>
                  <a:cubicBezTo>
                    <a:pt x="27991" y="6138"/>
                    <a:pt x="42810" y="0"/>
                    <a:pt x="58262" y="0"/>
                  </a:cubicBezTo>
                  <a:close/>
                </a:path>
              </a:pathLst>
            </a:custGeom>
            <a:solidFill>
              <a:srgbClr val="D6E8D5"/>
            </a:solidFill>
            <a:ln w="1905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513670" cy="796558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015820" y="2307036"/>
            <a:ext cx="2307757" cy="555339"/>
            <a:chOff x="0" y="0"/>
            <a:chExt cx="855980" cy="20598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55980" cy="205983"/>
            </a:xfrm>
            <a:custGeom>
              <a:avLst/>
              <a:gdLst/>
              <a:ahLst/>
              <a:cxnLst/>
              <a:rect r="r" b="b" t="t" l="l"/>
              <a:pathLst>
                <a:path h="205983" w="855980">
                  <a:moveTo>
                    <a:pt x="0" y="0"/>
                  </a:moveTo>
                  <a:lnTo>
                    <a:pt x="855980" y="0"/>
                  </a:lnTo>
                  <a:lnTo>
                    <a:pt x="855980" y="205983"/>
                  </a:lnTo>
                  <a:lnTo>
                    <a:pt x="0" y="205983"/>
                  </a:lnTo>
                  <a:close/>
                </a:path>
              </a:pathLst>
            </a:custGeom>
            <a:solidFill>
              <a:srgbClr val="FFF7BE"/>
            </a:solidFill>
            <a:ln w="38100" cap="sq">
              <a:solidFill>
                <a:srgbClr val="CDB168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55980" cy="244083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</a:rPr>
                <a:t>Back End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927719" y="3169407"/>
            <a:ext cx="1950525" cy="555339"/>
            <a:chOff x="0" y="0"/>
            <a:chExt cx="723477" cy="20598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3477" cy="205983"/>
            </a:xfrm>
            <a:custGeom>
              <a:avLst/>
              <a:gdLst/>
              <a:ahLst/>
              <a:cxnLst/>
              <a:rect r="r" b="b" t="t" l="l"/>
              <a:pathLst>
                <a:path h="205983" w="723477">
                  <a:moveTo>
                    <a:pt x="0" y="0"/>
                  </a:moveTo>
                  <a:lnTo>
                    <a:pt x="723477" y="0"/>
                  </a:lnTo>
                  <a:lnTo>
                    <a:pt x="723477" y="205983"/>
                  </a:lnTo>
                  <a:lnTo>
                    <a:pt x="0" y="205983"/>
                  </a:lnTo>
                  <a:close/>
                </a:path>
              </a:pathLst>
            </a:custGeom>
            <a:solidFill>
              <a:srgbClr val="FFF7BE"/>
            </a:solidFill>
            <a:ln w="38100" cap="sq">
              <a:solidFill>
                <a:srgbClr val="CDB168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723477" cy="244083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</a:rPr>
                <a:t>Web Service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134897" y="3169407"/>
            <a:ext cx="2188680" cy="555339"/>
            <a:chOff x="0" y="0"/>
            <a:chExt cx="811812" cy="20598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1812" cy="205983"/>
            </a:xfrm>
            <a:custGeom>
              <a:avLst/>
              <a:gdLst/>
              <a:ahLst/>
              <a:cxnLst/>
              <a:rect r="r" b="b" t="t" l="l"/>
              <a:pathLst>
                <a:path h="205983" w="811812">
                  <a:moveTo>
                    <a:pt x="0" y="0"/>
                  </a:moveTo>
                  <a:lnTo>
                    <a:pt x="811812" y="0"/>
                  </a:lnTo>
                  <a:lnTo>
                    <a:pt x="811812" y="205983"/>
                  </a:lnTo>
                  <a:lnTo>
                    <a:pt x="0" y="205983"/>
                  </a:lnTo>
                  <a:close/>
                </a:path>
              </a:pathLst>
            </a:custGeom>
            <a:solidFill>
              <a:srgbClr val="FFF7BE"/>
            </a:solidFill>
            <a:ln w="38100" cap="sq">
              <a:solidFill>
                <a:srgbClr val="CDB168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11812" cy="244083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</a:rPr>
                <a:t>Authentication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549491" y="3169407"/>
            <a:ext cx="1712371" cy="555339"/>
            <a:chOff x="0" y="0"/>
            <a:chExt cx="635142" cy="2059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142" cy="205983"/>
            </a:xfrm>
            <a:custGeom>
              <a:avLst/>
              <a:gdLst/>
              <a:ahLst/>
              <a:cxnLst/>
              <a:rect r="r" b="b" t="t" l="l"/>
              <a:pathLst>
                <a:path h="205983" w="635142">
                  <a:moveTo>
                    <a:pt x="0" y="0"/>
                  </a:moveTo>
                  <a:lnTo>
                    <a:pt x="635142" y="0"/>
                  </a:lnTo>
                  <a:lnTo>
                    <a:pt x="635142" y="205983"/>
                  </a:lnTo>
                  <a:lnTo>
                    <a:pt x="0" y="205983"/>
                  </a:lnTo>
                  <a:close/>
                </a:path>
              </a:pathLst>
            </a:custGeom>
            <a:solidFill>
              <a:srgbClr val="FFF7BE"/>
            </a:solidFill>
            <a:ln w="38100" cap="sq">
              <a:solidFill>
                <a:srgbClr val="CDB168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635142" cy="244083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</a:rPr>
                <a:t>TrashStatus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1015820" y="3827711"/>
            <a:ext cx="930541" cy="930541"/>
          </a:xfrm>
          <a:custGeom>
            <a:avLst/>
            <a:gdLst/>
            <a:ahLst/>
            <a:cxnLst/>
            <a:rect r="r" b="b" t="t" l="l"/>
            <a:pathLst>
              <a:path h="930541" w="930541">
                <a:moveTo>
                  <a:pt x="0" y="0"/>
                </a:moveTo>
                <a:lnTo>
                  <a:pt x="930541" y="0"/>
                </a:lnTo>
                <a:lnTo>
                  <a:pt x="930541" y="930541"/>
                </a:lnTo>
                <a:lnTo>
                  <a:pt x="0" y="9305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229237" y="3827711"/>
            <a:ext cx="1981932" cy="930541"/>
          </a:xfrm>
          <a:custGeom>
            <a:avLst/>
            <a:gdLst/>
            <a:ahLst/>
            <a:cxnLst/>
            <a:rect r="r" b="b" t="t" l="l"/>
            <a:pathLst>
              <a:path h="930541" w="1981932">
                <a:moveTo>
                  <a:pt x="0" y="0"/>
                </a:moveTo>
                <a:lnTo>
                  <a:pt x="1981932" y="0"/>
                </a:lnTo>
                <a:lnTo>
                  <a:pt x="1981932" y="930541"/>
                </a:lnTo>
                <a:lnTo>
                  <a:pt x="0" y="9305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8643207" y="5657959"/>
            <a:ext cx="6776960" cy="1392390"/>
            <a:chOff x="0" y="0"/>
            <a:chExt cx="2513670" cy="51645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513670" cy="516457"/>
            </a:xfrm>
            <a:custGeom>
              <a:avLst/>
              <a:gdLst/>
              <a:ahLst/>
              <a:cxnLst/>
              <a:rect r="r" b="b" t="t" l="l"/>
              <a:pathLst>
                <a:path h="516457" w="2513670">
                  <a:moveTo>
                    <a:pt x="58262" y="0"/>
                  </a:moveTo>
                  <a:lnTo>
                    <a:pt x="2455408" y="0"/>
                  </a:lnTo>
                  <a:cubicBezTo>
                    <a:pt x="2487585" y="0"/>
                    <a:pt x="2513670" y="26085"/>
                    <a:pt x="2513670" y="58262"/>
                  </a:cubicBezTo>
                  <a:lnTo>
                    <a:pt x="2513670" y="458195"/>
                  </a:lnTo>
                  <a:cubicBezTo>
                    <a:pt x="2513670" y="473647"/>
                    <a:pt x="2507532" y="488466"/>
                    <a:pt x="2496606" y="499392"/>
                  </a:cubicBezTo>
                  <a:cubicBezTo>
                    <a:pt x="2485679" y="510319"/>
                    <a:pt x="2470860" y="516457"/>
                    <a:pt x="2455408" y="516457"/>
                  </a:cubicBezTo>
                  <a:lnTo>
                    <a:pt x="58262" y="516457"/>
                  </a:lnTo>
                  <a:cubicBezTo>
                    <a:pt x="42810" y="516457"/>
                    <a:pt x="27991" y="510319"/>
                    <a:pt x="17064" y="499392"/>
                  </a:cubicBezTo>
                  <a:cubicBezTo>
                    <a:pt x="6138" y="488466"/>
                    <a:pt x="0" y="473647"/>
                    <a:pt x="0" y="458195"/>
                  </a:cubicBezTo>
                  <a:lnTo>
                    <a:pt x="0" y="58262"/>
                  </a:lnTo>
                  <a:cubicBezTo>
                    <a:pt x="0" y="42810"/>
                    <a:pt x="6138" y="27991"/>
                    <a:pt x="17064" y="17064"/>
                  </a:cubicBezTo>
                  <a:cubicBezTo>
                    <a:pt x="27991" y="6138"/>
                    <a:pt x="42810" y="0"/>
                    <a:pt x="58262" y="0"/>
                  </a:cubicBezTo>
                  <a:close/>
                </a:path>
              </a:pathLst>
            </a:custGeom>
            <a:solidFill>
              <a:srgbClr val="F4CDCC"/>
            </a:solidFill>
            <a:ln w="1905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513670" cy="554557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134897" y="5798815"/>
            <a:ext cx="2307757" cy="555339"/>
            <a:chOff x="0" y="0"/>
            <a:chExt cx="855980" cy="20598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55980" cy="205983"/>
            </a:xfrm>
            <a:custGeom>
              <a:avLst/>
              <a:gdLst/>
              <a:ahLst/>
              <a:cxnLst/>
              <a:rect r="r" b="b" t="t" l="l"/>
              <a:pathLst>
                <a:path h="205983" w="855980">
                  <a:moveTo>
                    <a:pt x="0" y="0"/>
                  </a:moveTo>
                  <a:lnTo>
                    <a:pt x="855980" y="0"/>
                  </a:lnTo>
                  <a:lnTo>
                    <a:pt x="855980" y="205983"/>
                  </a:lnTo>
                  <a:lnTo>
                    <a:pt x="0" y="205983"/>
                  </a:lnTo>
                  <a:close/>
                </a:path>
              </a:pathLst>
            </a:custGeom>
            <a:solidFill>
              <a:srgbClr val="FFF7BE"/>
            </a:solidFill>
            <a:ln w="38100" cap="sq">
              <a:solidFill>
                <a:srgbClr val="CDB168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855980" cy="244083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</a:rPr>
                <a:t>API</a:t>
              </a: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11774799" y="6462368"/>
            <a:ext cx="908876" cy="370970"/>
          </a:xfrm>
          <a:custGeom>
            <a:avLst/>
            <a:gdLst/>
            <a:ahLst/>
            <a:cxnLst/>
            <a:rect r="r" b="b" t="t" l="l"/>
            <a:pathLst>
              <a:path h="370970" w="908876">
                <a:moveTo>
                  <a:pt x="0" y="0"/>
                </a:moveTo>
                <a:lnTo>
                  <a:pt x="908876" y="0"/>
                </a:lnTo>
                <a:lnTo>
                  <a:pt x="908876" y="370970"/>
                </a:lnTo>
                <a:lnTo>
                  <a:pt x="0" y="370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9" id="39"/>
          <p:cNvGrpSpPr/>
          <p:nvPr/>
        </p:nvGrpSpPr>
        <p:grpSpPr>
          <a:xfrm rot="0">
            <a:off x="10137799" y="8152324"/>
            <a:ext cx="4182877" cy="1431964"/>
            <a:chOff x="0" y="0"/>
            <a:chExt cx="1551488" cy="53113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551488" cy="531136"/>
            </a:xfrm>
            <a:custGeom>
              <a:avLst/>
              <a:gdLst/>
              <a:ahLst/>
              <a:cxnLst/>
              <a:rect r="r" b="b" t="t" l="l"/>
              <a:pathLst>
                <a:path h="531136" w="1551488">
                  <a:moveTo>
                    <a:pt x="94394" y="0"/>
                  </a:moveTo>
                  <a:lnTo>
                    <a:pt x="1457094" y="0"/>
                  </a:lnTo>
                  <a:cubicBezTo>
                    <a:pt x="1482129" y="0"/>
                    <a:pt x="1506138" y="9945"/>
                    <a:pt x="1523841" y="27647"/>
                  </a:cubicBezTo>
                  <a:cubicBezTo>
                    <a:pt x="1541543" y="45350"/>
                    <a:pt x="1551488" y="69359"/>
                    <a:pt x="1551488" y="94394"/>
                  </a:cubicBezTo>
                  <a:lnTo>
                    <a:pt x="1551488" y="436742"/>
                  </a:lnTo>
                  <a:cubicBezTo>
                    <a:pt x="1551488" y="461776"/>
                    <a:pt x="1541543" y="485786"/>
                    <a:pt x="1523841" y="503488"/>
                  </a:cubicBezTo>
                  <a:cubicBezTo>
                    <a:pt x="1506138" y="521190"/>
                    <a:pt x="1482129" y="531136"/>
                    <a:pt x="1457094" y="531136"/>
                  </a:cubicBezTo>
                  <a:lnTo>
                    <a:pt x="94394" y="531136"/>
                  </a:lnTo>
                  <a:cubicBezTo>
                    <a:pt x="69359" y="531136"/>
                    <a:pt x="45350" y="521190"/>
                    <a:pt x="27647" y="503488"/>
                  </a:cubicBezTo>
                  <a:cubicBezTo>
                    <a:pt x="9945" y="485786"/>
                    <a:pt x="0" y="461776"/>
                    <a:pt x="0" y="436742"/>
                  </a:cubicBezTo>
                  <a:lnTo>
                    <a:pt x="0" y="94394"/>
                  </a:lnTo>
                  <a:cubicBezTo>
                    <a:pt x="0" y="69359"/>
                    <a:pt x="9945" y="45350"/>
                    <a:pt x="27647" y="27647"/>
                  </a:cubicBezTo>
                  <a:cubicBezTo>
                    <a:pt x="45350" y="9945"/>
                    <a:pt x="69359" y="0"/>
                    <a:pt x="94394" y="0"/>
                  </a:cubicBezTo>
                  <a:close/>
                </a:path>
              </a:pathLst>
            </a:custGeom>
            <a:solidFill>
              <a:srgbClr val="E2D5E7"/>
            </a:solidFill>
            <a:ln w="1905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1551488" cy="569236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1169667" y="8221137"/>
            <a:ext cx="2307757" cy="555339"/>
            <a:chOff x="0" y="0"/>
            <a:chExt cx="855980" cy="205983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55980" cy="205983"/>
            </a:xfrm>
            <a:custGeom>
              <a:avLst/>
              <a:gdLst/>
              <a:ahLst/>
              <a:cxnLst/>
              <a:rect r="r" b="b" t="t" l="l"/>
              <a:pathLst>
                <a:path h="205983" w="855980">
                  <a:moveTo>
                    <a:pt x="0" y="0"/>
                  </a:moveTo>
                  <a:lnTo>
                    <a:pt x="855980" y="0"/>
                  </a:lnTo>
                  <a:lnTo>
                    <a:pt x="855980" y="205983"/>
                  </a:lnTo>
                  <a:lnTo>
                    <a:pt x="0" y="205983"/>
                  </a:lnTo>
                  <a:close/>
                </a:path>
              </a:pathLst>
            </a:custGeom>
            <a:solidFill>
              <a:srgbClr val="FFF7BE"/>
            </a:solidFill>
            <a:ln w="38100" cap="sq">
              <a:solidFill>
                <a:srgbClr val="CDB168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38100"/>
              <a:ext cx="855980" cy="244083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</a:rPr>
                <a:t>API</a:t>
              </a:r>
            </a:p>
          </p:txBody>
        </p:sp>
      </p:grpSp>
      <p:sp>
        <p:nvSpPr>
          <p:cNvPr name="Freeform 45" id="45"/>
          <p:cNvSpPr/>
          <p:nvPr/>
        </p:nvSpPr>
        <p:spPr>
          <a:xfrm flipH="false" flipV="false" rot="0">
            <a:off x="11514195" y="8782481"/>
            <a:ext cx="1299016" cy="801807"/>
          </a:xfrm>
          <a:custGeom>
            <a:avLst/>
            <a:gdLst/>
            <a:ahLst/>
            <a:cxnLst/>
            <a:rect r="r" b="b" t="t" l="l"/>
            <a:pathLst>
              <a:path h="801807" w="1299016">
                <a:moveTo>
                  <a:pt x="0" y="0"/>
                </a:moveTo>
                <a:lnTo>
                  <a:pt x="1299016" y="0"/>
                </a:lnTo>
                <a:lnTo>
                  <a:pt x="1299016" y="801807"/>
                </a:lnTo>
                <a:lnTo>
                  <a:pt x="0" y="8018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2901017" y="8929925"/>
            <a:ext cx="408071" cy="506920"/>
          </a:xfrm>
          <a:custGeom>
            <a:avLst/>
            <a:gdLst/>
            <a:ahLst/>
            <a:cxnLst/>
            <a:rect r="r" b="b" t="t" l="l"/>
            <a:pathLst>
              <a:path h="506920" w="408071">
                <a:moveTo>
                  <a:pt x="0" y="0"/>
                </a:moveTo>
                <a:lnTo>
                  <a:pt x="408071" y="0"/>
                </a:lnTo>
                <a:lnTo>
                  <a:pt x="408071" y="506920"/>
                </a:lnTo>
                <a:lnTo>
                  <a:pt x="0" y="5069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47" id="47"/>
          <p:cNvGrpSpPr/>
          <p:nvPr/>
        </p:nvGrpSpPr>
        <p:grpSpPr>
          <a:xfrm rot="0">
            <a:off x="3279396" y="5143500"/>
            <a:ext cx="4073892" cy="2795932"/>
            <a:chOff x="0" y="0"/>
            <a:chExt cx="1511064" cy="1037051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511064" cy="1037051"/>
            </a:xfrm>
            <a:custGeom>
              <a:avLst/>
              <a:gdLst/>
              <a:ahLst/>
              <a:cxnLst/>
              <a:rect r="r" b="b" t="t" l="l"/>
              <a:pathLst>
                <a:path h="1037051" w="1511064">
                  <a:moveTo>
                    <a:pt x="96919" y="0"/>
                  </a:moveTo>
                  <a:lnTo>
                    <a:pt x="1414145" y="0"/>
                  </a:lnTo>
                  <a:cubicBezTo>
                    <a:pt x="1467672" y="0"/>
                    <a:pt x="1511064" y="43392"/>
                    <a:pt x="1511064" y="96919"/>
                  </a:cubicBezTo>
                  <a:lnTo>
                    <a:pt x="1511064" y="940131"/>
                  </a:lnTo>
                  <a:cubicBezTo>
                    <a:pt x="1511064" y="965836"/>
                    <a:pt x="1500853" y="990488"/>
                    <a:pt x="1482677" y="1008664"/>
                  </a:cubicBezTo>
                  <a:cubicBezTo>
                    <a:pt x="1464501" y="1026839"/>
                    <a:pt x="1439849" y="1037051"/>
                    <a:pt x="1414145" y="1037051"/>
                  </a:cubicBezTo>
                  <a:lnTo>
                    <a:pt x="96919" y="1037051"/>
                  </a:lnTo>
                  <a:cubicBezTo>
                    <a:pt x="71215" y="1037051"/>
                    <a:pt x="46563" y="1026839"/>
                    <a:pt x="28387" y="1008664"/>
                  </a:cubicBezTo>
                  <a:cubicBezTo>
                    <a:pt x="10211" y="990488"/>
                    <a:pt x="0" y="965836"/>
                    <a:pt x="0" y="940131"/>
                  </a:cubicBezTo>
                  <a:lnTo>
                    <a:pt x="0" y="96919"/>
                  </a:lnTo>
                  <a:cubicBezTo>
                    <a:pt x="0" y="71215"/>
                    <a:pt x="10211" y="46563"/>
                    <a:pt x="28387" y="28387"/>
                  </a:cubicBezTo>
                  <a:cubicBezTo>
                    <a:pt x="46563" y="10211"/>
                    <a:pt x="71215" y="0"/>
                    <a:pt x="96919" y="0"/>
                  </a:cubicBezTo>
                  <a:close/>
                </a:path>
              </a:pathLst>
            </a:custGeom>
            <a:solidFill>
              <a:srgbClr val="FFF2CD"/>
            </a:solidFill>
            <a:ln w="1905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511064" cy="1075151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0">
            <a:off x="4988821" y="6209337"/>
            <a:ext cx="655042" cy="856940"/>
          </a:xfrm>
          <a:custGeom>
            <a:avLst/>
            <a:gdLst/>
            <a:ahLst/>
            <a:cxnLst/>
            <a:rect r="r" b="b" t="t" l="l"/>
            <a:pathLst>
              <a:path h="856940" w="655042">
                <a:moveTo>
                  <a:pt x="0" y="0"/>
                </a:moveTo>
                <a:lnTo>
                  <a:pt x="655042" y="0"/>
                </a:lnTo>
                <a:lnTo>
                  <a:pt x="655042" y="856940"/>
                </a:lnTo>
                <a:lnTo>
                  <a:pt x="0" y="85694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8052" t="0" r="-8052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3735954" y="7018826"/>
            <a:ext cx="813245" cy="944215"/>
          </a:xfrm>
          <a:custGeom>
            <a:avLst/>
            <a:gdLst/>
            <a:ahLst/>
            <a:cxnLst/>
            <a:rect r="r" b="b" t="t" l="l"/>
            <a:pathLst>
              <a:path h="944215" w="813245">
                <a:moveTo>
                  <a:pt x="0" y="0"/>
                </a:moveTo>
                <a:lnTo>
                  <a:pt x="813246" y="0"/>
                </a:lnTo>
                <a:lnTo>
                  <a:pt x="813246" y="944215"/>
                </a:lnTo>
                <a:lnTo>
                  <a:pt x="0" y="9442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8052" t="0" r="-8052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6221732" y="6193573"/>
            <a:ext cx="887343" cy="888469"/>
          </a:xfrm>
          <a:custGeom>
            <a:avLst/>
            <a:gdLst/>
            <a:ahLst/>
            <a:cxnLst/>
            <a:rect r="r" b="b" t="t" l="l"/>
            <a:pathLst>
              <a:path h="888469" w="887343">
                <a:moveTo>
                  <a:pt x="0" y="0"/>
                </a:moveTo>
                <a:lnTo>
                  <a:pt x="887343" y="0"/>
                </a:lnTo>
                <a:lnTo>
                  <a:pt x="887343" y="888469"/>
                </a:lnTo>
                <a:lnTo>
                  <a:pt x="0" y="8884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8052" t="0" r="-8052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3853506" y="5195089"/>
            <a:ext cx="859987" cy="998484"/>
          </a:xfrm>
          <a:custGeom>
            <a:avLst/>
            <a:gdLst/>
            <a:ahLst/>
            <a:cxnLst/>
            <a:rect r="r" b="b" t="t" l="l"/>
            <a:pathLst>
              <a:path h="998484" w="859987">
                <a:moveTo>
                  <a:pt x="0" y="0"/>
                </a:moveTo>
                <a:lnTo>
                  <a:pt x="859987" y="0"/>
                </a:lnTo>
                <a:lnTo>
                  <a:pt x="859987" y="998484"/>
                </a:lnTo>
                <a:lnTo>
                  <a:pt x="0" y="9984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8052" t="0" r="-8052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3380834" y="6238237"/>
            <a:ext cx="688293" cy="799140"/>
          </a:xfrm>
          <a:custGeom>
            <a:avLst/>
            <a:gdLst/>
            <a:ahLst/>
            <a:cxnLst/>
            <a:rect r="r" b="b" t="t" l="l"/>
            <a:pathLst>
              <a:path h="799140" w="688293">
                <a:moveTo>
                  <a:pt x="0" y="0"/>
                </a:moveTo>
                <a:lnTo>
                  <a:pt x="688293" y="0"/>
                </a:lnTo>
                <a:lnTo>
                  <a:pt x="688293" y="799140"/>
                </a:lnTo>
                <a:lnTo>
                  <a:pt x="0" y="7991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8052" t="0" r="-8052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5259271" y="4039921"/>
            <a:ext cx="1628656" cy="764674"/>
          </a:xfrm>
          <a:custGeom>
            <a:avLst/>
            <a:gdLst/>
            <a:ahLst/>
            <a:cxnLst/>
            <a:rect r="r" b="b" t="t" l="l"/>
            <a:pathLst>
              <a:path h="764674" w="1628656">
                <a:moveTo>
                  <a:pt x="0" y="0"/>
                </a:moveTo>
                <a:lnTo>
                  <a:pt x="1628656" y="0"/>
                </a:lnTo>
                <a:lnTo>
                  <a:pt x="1628656" y="764673"/>
                </a:lnTo>
                <a:lnTo>
                  <a:pt x="0" y="764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4369459" y="4195237"/>
            <a:ext cx="490614" cy="454041"/>
          </a:xfrm>
          <a:custGeom>
            <a:avLst/>
            <a:gdLst/>
            <a:ahLst/>
            <a:cxnLst/>
            <a:rect r="r" b="b" t="t" l="l"/>
            <a:pathLst>
              <a:path h="454041" w="490614">
                <a:moveTo>
                  <a:pt x="0" y="0"/>
                </a:moveTo>
                <a:lnTo>
                  <a:pt x="490614" y="0"/>
                </a:lnTo>
                <a:lnTo>
                  <a:pt x="490614" y="454041"/>
                </a:lnTo>
                <a:lnTo>
                  <a:pt x="0" y="4540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7" id="57"/>
          <p:cNvSpPr/>
          <p:nvPr/>
        </p:nvSpPr>
        <p:spPr>
          <a:xfrm>
            <a:off x="7428909" y="3497328"/>
            <a:ext cx="98908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8" id="58"/>
          <p:cNvSpPr/>
          <p:nvPr/>
        </p:nvSpPr>
        <p:spPr>
          <a:xfrm flipH="true">
            <a:off x="7428909" y="3952164"/>
            <a:ext cx="98908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9" id="59"/>
          <p:cNvSpPr/>
          <p:nvPr/>
        </p:nvSpPr>
        <p:spPr>
          <a:xfrm>
            <a:off x="12229237" y="7371347"/>
            <a:ext cx="0" cy="78097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0" id="60"/>
          <p:cNvSpPr/>
          <p:nvPr/>
        </p:nvSpPr>
        <p:spPr>
          <a:xfrm flipH="true" flipV="true">
            <a:off x="12021793" y="7371347"/>
            <a:ext cx="0" cy="78097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1" id="61"/>
          <p:cNvSpPr/>
          <p:nvPr/>
        </p:nvSpPr>
        <p:spPr>
          <a:xfrm>
            <a:off x="7428909" y="6409816"/>
            <a:ext cx="98908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2" id="62"/>
          <p:cNvSpPr/>
          <p:nvPr/>
        </p:nvSpPr>
        <p:spPr>
          <a:xfrm flipH="true">
            <a:off x="7428909" y="6864652"/>
            <a:ext cx="989087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3" id="63"/>
          <p:cNvSpPr/>
          <p:nvPr/>
        </p:nvSpPr>
        <p:spPr>
          <a:xfrm flipH="true" flipV="true">
            <a:off x="11134897" y="4975758"/>
            <a:ext cx="0" cy="68220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>
            <a:off x="13442655" y="4975758"/>
            <a:ext cx="0" cy="68220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65" id="65"/>
          <p:cNvGrpSpPr/>
          <p:nvPr/>
        </p:nvGrpSpPr>
        <p:grpSpPr>
          <a:xfrm rot="0">
            <a:off x="4741998" y="3035920"/>
            <a:ext cx="1148689" cy="1026641"/>
            <a:chOff x="0" y="0"/>
            <a:chExt cx="1531585" cy="1368854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1531585" cy="1368854"/>
            </a:xfrm>
            <a:custGeom>
              <a:avLst/>
              <a:gdLst/>
              <a:ahLst/>
              <a:cxnLst/>
              <a:rect r="r" b="b" t="t" l="l"/>
              <a:pathLst>
                <a:path h="1368854" w="1531585">
                  <a:moveTo>
                    <a:pt x="0" y="0"/>
                  </a:moveTo>
                  <a:lnTo>
                    <a:pt x="1531585" y="0"/>
                  </a:lnTo>
                  <a:lnTo>
                    <a:pt x="1531585" y="1368854"/>
                  </a:lnTo>
                  <a:lnTo>
                    <a:pt x="0" y="1368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0" r="0" b="0"/>
              </a:stretch>
            </a:blipFill>
          </p:spPr>
        </p:sp>
        <p:sp>
          <p:nvSpPr>
            <p:cNvPr name="Freeform 67" id="67"/>
            <p:cNvSpPr/>
            <p:nvPr/>
          </p:nvSpPr>
          <p:spPr>
            <a:xfrm flipH="false" flipV="false" rot="0">
              <a:off x="35727" y="27826"/>
              <a:ext cx="1461823" cy="851308"/>
            </a:xfrm>
            <a:custGeom>
              <a:avLst/>
              <a:gdLst/>
              <a:ahLst/>
              <a:cxnLst/>
              <a:rect r="r" b="b" t="t" l="l"/>
              <a:pathLst>
                <a:path h="851308" w="1461823">
                  <a:moveTo>
                    <a:pt x="0" y="0"/>
                  </a:moveTo>
                  <a:lnTo>
                    <a:pt x="1461824" y="0"/>
                  </a:lnTo>
                  <a:lnTo>
                    <a:pt x="1461824" y="851308"/>
                  </a:lnTo>
                  <a:lnTo>
                    <a:pt x="0" y="8513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0" t="-5926" r="0" b="-5926"/>
              </a:stretch>
            </a:blipFill>
          </p:spPr>
        </p:sp>
      </p:grpSp>
      <p:sp>
        <p:nvSpPr>
          <p:cNvPr name="TextBox 68" id="68"/>
          <p:cNvSpPr txBox="true"/>
          <p:nvPr/>
        </p:nvSpPr>
        <p:spPr>
          <a:xfrm rot="0">
            <a:off x="7397564" y="3293863"/>
            <a:ext cx="1051778" cy="16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994">
                <a:solidFill>
                  <a:srgbClr val="324842"/>
                </a:solidFill>
                <a:latin typeface="Canva Sans"/>
              </a:rPr>
              <a:t>HTTP Requrest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7428909" y="3968212"/>
            <a:ext cx="1051778" cy="16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994">
                <a:solidFill>
                  <a:srgbClr val="324842"/>
                </a:solidFill>
                <a:latin typeface="Canva Sans"/>
              </a:rPr>
              <a:t>HTTP Response</a:t>
            </a:r>
          </a:p>
        </p:txBody>
      </p:sp>
      <p:sp>
        <p:nvSpPr>
          <p:cNvPr name="TextBox 70" id="70"/>
          <p:cNvSpPr txBox="true"/>
          <p:nvPr/>
        </p:nvSpPr>
        <p:spPr>
          <a:xfrm rot="0">
            <a:off x="7397564" y="6206351"/>
            <a:ext cx="1051778" cy="16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994">
                <a:solidFill>
                  <a:srgbClr val="324842"/>
                </a:solidFill>
                <a:latin typeface="Canva Sans"/>
              </a:rPr>
              <a:t>HTTP Requrest</a:t>
            </a:r>
          </a:p>
        </p:txBody>
      </p:sp>
      <p:sp>
        <p:nvSpPr>
          <p:cNvPr name="TextBox 71" id="71"/>
          <p:cNvSpPr txBox="true"/>
          <p:nvPr/>
        </p:nvSpPr>
        <p:spPr>
          <a:xfrm rot="0">
            <a:off x="7428909" y="6880700"/>
            <a:ext cx="1051778" cy="16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994">
                <a:solidFill>
                  <a:srgbClr val="324842"/>
                </a:solidFill>
                <a:latin typeface="Canva Sans"/>
              </a:rPr>
              <a:t>HTTP Response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12157786" y="7496221"/>
            <a:ext cx="1051778" cy="16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994">
                <a:solidFill>
                  <a:srgbClr val="324842"/>
                </a:solidFill>
                <a:latin typeface="Canva Sans"/>
              </a:rPr>
              <a:t>Query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1047845" y="7504492"/>
            <a:ext cx="1051778" cy="16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994">
                <a:solidFill>
                  <a:srgbClr val="324842"/>
                </a:solidFill>
                <a:latin typeface="Canva Sans"/>
              </a:rPr>
              <a:t>Process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1481090" y="5261061"/>
            <a:ext cx="1683149" cy="16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1"/>
              </a:lnSpc>
            </a:pPr>
            <a:r>
              <a:rPr lang="en-US" sz="994">
                <a:solidFill>
                  <a:srgbClr val="324842"/>
                </a:solidFill>
                <a:latin typeface="Canva Sans"/>
              </a:rPr>
              <a:t>HTTP Request / Response</a:t>
            </a:r>
          </a:p>
        </p:txBody>
      </p:sp>
      <p:sp>
        <p:nvSpPr>
          <p:cNvPr name="AutoShape 75" id="75"/>
          <p:cNvSpPr/>
          <p:nvPr/>
        </p:nvSpPr>
        <p:spPr>
          <a:xfrm>
            <a:off x="4069127" y="6637807"/>
            <a:ext cx="919694" cy="0"/>
          </a:xfrm>
          <a:prstGeom prst="line">
            <a:avLst/>
          </a:prstGeom>
          <a:ln cap="flat" w="9525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76" id="76"/>
          <p:cNvSpPr/>
          <p:nvPr/>
        </p:nvSpPr>
        <p:spPr>
          <a:xfrm>
            <a:off x="4713493" y="5694331"/>
            <a:ext cx="602849" cy="515007"/>
          </a:xfrm>
          <a:prstGeom prst="line">
            <a:avLst/>
          </a:prstGeom>
          <a:ln cap="flat" w="9525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77" id="77"/>
          <p:cNvSpPr/>
          <p:nvPr/>
        </p:nvSpPr>
        <p:spPr>
          <a:xfrm flipV="true">
            <a:off x="4549200" y="7066277"/>
            <a:ext cx="767143" cy="424656"/>
          </a:xfrm>
          <a:prstGeom prst="line">
            <a:avLst/>
          </a:prstGeom>
          <a:ln cap="flat" w="9525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78" id="78"/>
          <p:cNvSpPr/>
          <p:nvPr/>
        </p:nvSpPr>
        <p:spPr>
          <a:xfrm>
            <a:off x="5643863" y="6637807"/>
            <a:ext cx="577869" cy="0"/>
          </a:xfrm>
          <a:prstGeom prst="line">
            <a:avLst/>
          </a:prstGeom>
          <a:ln cap="flat" w="9525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grpSp>
        <p:nvGrpSpPr>
          <p:cNvPr name="Group 79" id="79"/>
          <p:cNvGrpSpPr/>
          <p:nvPr/>
        </p:nvGrpSpPr>
        <p:grpSpPr>
          <a:xfrm rot="0">
            <a:off x="4142577" y="2375584"/>
            <a:ext cx="2307757" cy="555339"/>
            <a:chOff x="0" y="0"/>
            <a:chExt cx="855980" cy="205983"/>
          </a:xfrm>
        </p:grpSpPr>
        <p:sp>
          <p:nvSpPr>
            <p:cNvPr name="Freeform 80" id="80"/>
            <p:cNvSpPr/>
            <p:nvPr/>
          </p:nvSpPr>
          <p:spPr>
            <a:xfrm flipH="false" flipV="false" rot="0">
              <a:off x="0" y="0"/>
              <a:ext cx="855980" cy="205983"/>
            </a:xfrm>
            <a:custGeom>
              <a:avLst/>
              <a:gdLst/>
              <a:ahLst/>
              <a:cxnLst/>
              <a:rect r="r" b="b" t="t" l="l"/>
              <a:pathLst>
                <a:path h="205983" w="855980">
                  <a:moveTo>
                    <a:pt x="0" y="0"/>
                  </a:moveTo>
                  <a:lnTo>
                    <a:pt x="855980" y="0"/>
                  </a:lnTo>
                  <a:lnTo>
                    <a:pt x="855980" y="205983"/>
                  </a:lnTo>
                  <a:lnTo>
                    <a:pt x="0" y="205983"/>
                  </a:lnTo>
                  <a:close/>
                </a:path>
              </a:pathLst>
            </a:custGeom>
            <a:solidFill>
              <a:srgbClr val="FFF7BE"/>
            </a:solidFill>
            <a:ln w="38100" cap="sq">
              <a:solidFill>
                <a:srgbClr val="CDB168"/>
              </a:solidFill>
              <a:prstDash val="solid"/>
              <a:miter/>
            </a:ln>
          </p:spPr>
        </p:sp>
        <p:sp>
          <p:nvSpPr>
            <p:cNvPr name="TextBox 81" id="81"/>
            <p:cNvSpPr txBox="true"/>
            <p:nvPr/>
          </p:nvSpPr>
          <p:spPr>
            <a:xfrm>
              <a:off x="0" y="-38100"/>
              <a:ext cx="855980" cy="244083"/>
            </a:xfrm>
            <a:prstGeom prst="rect">
              <a:avLst/>
            </a:prstGeom>
          </p:spPr>
          <p:txBody>
            <a:bodyPr anchor="ctr" rtlCol="false" tIns="36071" lIns="36071" bIns="36071" rIns="36071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</a:rPr>
                <a:t>Client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00" r="0" b="-11062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28700" y="1028700"/>
            <a:ext cx="8628086" cy="8229600"/>
            <a:chOff x="0" y="0"/>
            <a:chExt cx="6324600" cy="6032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17509" t="0" r="-17509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40225" y="3571875"/>
            <a:ext cx="7319075" cy="3143250"/>
            <a:chOff x="0" y="0"/>
            <a:chExt cx="9758767" cy="419100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758767" cy="4191000"/>
              <a:chOff x="0" y="0"/>
              <a:chExt cx="1927658" cy="82785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27658" cy="827852"/>
              </a:xfrm>
              <a:custGeom>
                <a:avLst/>
                <a:gdLst/>
                <a:ahLst/>
                <a:cxnLst/>
                <a:rect r="r" b="b" t="t" l="l"/>
                <a:pathLst>
                  <a:path h="827852" w="1927658">
                    <a:moveTo>
                      <a:pt x="0" y="0"/>
                    </a:moveTo>
                    <a:lnTo>
                      <a:pt x="1927658" y="0"/>
                    </a:lnTo>
                    <a:lnTo>
                      <a:pt x="1927658" y="827852"/>
                    </a:lnTo>
                    <a:lnTo>
                      <a:pt x="0" y="827852"/>
                    </a:ln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1927658" cy="8659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720496" y="978276"/>
              <a:ext cx="8317775" cy="23392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357"/>
                </a:lnSpc>
              </a:pPr>
              <a:r>
                <a:rPr lang="en-US" sz="12033">
                  <a:solidFill>
                    <a:srgbClr val="324842"/>
                  </a:solidFill>
                  <a:latin typeface="Fibre"/>
                </a:rPr>
                <a:t>DEMO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100" r="0" b="-1106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545310"/>
            <a:ext cx="18288000" cy="8741690"/>
            <a:chOff x="0" y="0"/>
            <a:chExt cx="24384000" cy="116555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899537"/>
              <a:ext cx="7132440" cy="9756050"/>
            </a:xfrm>
            <a:custGeom>
              <a:avLst/>
              <a:gdLst/>
              <a:ahLst/>
              <a:cxnLst/>
              <a:rect r="r" b="b" t="t" l="l"/>
              <a:pathLst>
                <a:path h="9756050" w="7132440">
                  <a:moveTo>
                    <a:pt x="0" y="0"/>
                  </a:moveTo>
                  <a:lnTo>
                    <a:pt x="7132440" y="0"/>
                  </a:lnTo>
                  <a:lnTo>
                    <a:pt x="7132440" y="9756049"/>
                  </a:lnTo>
                  <a:lnTo>
                    <a:pt x="0" y="97560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406" t="0" r="-1406" b="-41486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83798" y="0"/>
              <a:ext cx="5800202" cy="11655586"/>
            </a:xfrm>
            <a:custGeom>
              <a:avLst/>
              <a:gdLst/>
              <a:ahLst/>
              <a:cxnLst/>
              <a:rect r="r" b="b" t="t" l="l"/>
              <a:pathLst>
                <a:path h="11655586" w="5800202">
                  <a:moveTo>
                    <a:pt x="0" y="0"/>
                  </a:moveTo>
                  <a:lnTo>
                    <a:pt x="5800202" y="0"/>
                  </a:lnTo>
                  <a:lnTo>
                    <a:pt x="5800202" y="11655586"/>
                  </a:lnTo>
                  <a:lnTo>
                    <a:pt x="0" y="116555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406" t="0" r="-1406" b="-13906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233483"/>
            <a:ext cx="16230600" cy="6324600"/>
            <a:chOff x="0" y="0"/>
            <a:chExt cx="4274726" cy="16657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1665738"/>
            </a:xfrm>
            <a:custGeom>
              <a:avLst/>
              <a:gdLst/>
              <a:ahLst/>
              <a:cxnLst/>
              <a:rect r="r" b="b" t="t" l="l"/>
              <a:pathLst>
                <a:path h="1665738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1665738"/>
                  </a:lnTo>
                  <a:lnTo>
                    <a:pt x="0" y="1665738"/>
                  </a:lnTo>
                  <a:close/>
                </a:path>
              </a:pathLst>
            </a:custGeom>
            <a:solidFill>
              <a:srgbClr val="FFFFFF">
                <a:alpha val="68627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17038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78214" y="1814509"/>
            <a:ext cx="14131571" cy="3813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32"/>
              </a:lnSpc>
            </a:pPr>
            <a:r>
              <a:rPr lang="en-US" sz="12423">
                <a:solidFill>
                  <a:srgbClr val="324842"/>
                </a:solidFill>
                <a:latin typeface="Fibre"/>
              </a:rPr>
              <a:t>Group 8</a:t>
            </a:r>
          </a:p>
          <a:p>
            <a:pPr algn="ctr">
              <a:lnSpc>
                <a:spcPts val="15032"/>
              </a:lnSpc>
            </a:pP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2539396" y="3996715"/>
          <a:ext cx="14021660" cy="3105150"/>
        </p:xfrm>
        <a:graphic>
          <a:graphicData uri="http://schemas.openxmlformats.org/drawingml/2006/table">
            <a:tbl>
              <a:tblPr/>
              <a:tblGrid>
                <a:gridCol w="2677448"/>
                <a:gridCol w="3748202"/>
                <a:gridCol w="1830806"/>
                <a:gridCol w="5765204"/>
              </a:tblGrid>
              <a:tr h="8100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Number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Student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Tasks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Nguyễn Nhất Thưởng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20522000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Warning when trash is full, design UI/UX, deloy website, bin setting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475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Lê Văn Sỹ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205221854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</a:rPr>
                        <a:t>Automatic opening and closing the trash lid, write API, bin setting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DAGBEtj807c</dc:identifier>
  <dcterms:modified xsi:type="dcterms:W3CDTF">2011-08-01T06:04:30Z</dcterms:modified>
  <cp:revision>1</cp:revision>
  <dc:title>Smart BIN</dc:title>
</cp:coreProperties>
</file>